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70" r:id="rId8"/>
    <p:sldId id="269" r:id="rId9"/>
    <p:sldId id="271" r:id="rId10"/>
    <p:sldId id="272" r:id="rId11"/>
    <p:sldId id="273" r:id="rId12"/>
    <p:sldId id="274" r:id="rId13"/>
    <p:sldId id="276" r:id="rId14"/>
    <p:sldId id="275" r:id="rId15"/>
    <p:sldId id="277" r:id="rId16"/>
    <p:sldId id="278" r:id="rId17"/>
    <p:sldId id="257" r:id="rId18"/>
    <p:sldId id="279" r:id="rId19"/>
    <p:sldId id="280" r:id="rId20"/>
    <p:sldId id="281" r:id="rId21"/>
    <p:sldId id="282" r:id="rId22"/>
    <p:sldId id="258" r:id="rId23"/>
    <p:sldId id="259" r:id="rId24"/>
    <p:sldId id="260" r:id="rId25"/>
    <p:sldId id="261" r:id="rId26"/>
    <p:sldId id="262" r:id="rId27"/>
    <p:sldId id="26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F07D-C4FF-485B-9210-835982F3AADE}" type="datetimeFigureOut">
              <a:rPr lang="ru-RU" smtClean="0"/>
              <a:pPr/>
              <a:t>14.09.2021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7F68-3E23-42CC-8362-EE86DE5338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F07D-C4FF-485B-9210-835982F3AADE}" type="datetimeFigureOut">
              <a:rPr lang="ru-RU" smtClean="0"/>
              <a:pPr/>
              <a:t>14.09.2021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7F68-3E23-42CC-8362-EE86DE5338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F07D-C4FF-485B-9210-835982F3AADE}" type="datetimeFigureOut">
              <a:rPr lang="ru-RU" smtClean="0"/>
              <a:pPr/>
              <a:t>14.09.2021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7F68-3E23-42CC-8362-EE86DE5338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F07D-C4FF-485B-9210-835982F3AADE}" type="datetimeFigureOut">
              <a:rPr lang="ru-RU" smtClean="0"/>
              <a:pPr/>
              <a:t>14.09.2021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7F68-3E23-42CC-8362-EE86DE5338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F07D-C4FF-485B-9210-835982F3AADE}" type="datetimeFigureOut">
              <a:rPr lang="ru-RU" smtClean="0"/>
              <a:pPr/>
              <a:t>14.09.2021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7F68-3E23-42CC-8362-EE86DE5338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F07D-C4FF-485B-9210-835982F3AADE}" type="datetimeFigureOut">
              <a:rPr lang="ru-RU" smtClean="0"/>
              <a:pPr/>
              <a:t>14.09.2021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7F68-3E23-42CC-8362-EE86DE5338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F07D-C4FF-485B-9210-835982F3AADE}" type="datetimeFigureOut">
              <a:rPr lang="ru-RU" smtClean="0"/>
              <a:pPr/>
              <a:t>14.09.2021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7F68-3E23-42CC-8362-EE86DE5338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F07D-C4FF-485B-9210-835982F3AADE}" type="datetimeFigureOut">
              <a:rPr lang="ru-RU" smtClean="0"/>
              <a:pPr/>
              <a:t>14.09.2021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7F68-3E23-42CC-8362-EE86DE5338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F07D-C4FF-485B-9210-835982F3AADE}" type="datetimeFigureOut">
              <a:rPr lang="ru-RU" smtClean="0"/>
              <a:pPr/>
              <a:t>14.09.2021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7F68-3E23-42CC-8362-EE86DE5338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F07D-C4FF-485B-9210-835982F3AADE}" type="datetimeFigureOut">
              <a:rPr lang="ru-RU" smtClean="0"/>
              <a:pPr/>
              <a:t>14.09.2021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7F68-3E23-42CC-8362-EE86DE5338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F07D-C4FF-485B-9210-835982F3AADE}" type="datetimeFigureOut">
              <a:rPr lang="ru-RU" smtClean="0"/>
              <a:pPr/>
              <a:t>14.09.2021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7F68-3E23-42CC-8362-EE86DE5338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EF07D-C4FF-485B-9210-835982F3AADE}" type="datetimeFigureOut">
              <a:rPr lang="ru-RU" smtClean="0"/>
              <a:pPr/>
              <a:t>14.09.2021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57F68-3E23-42CC-8362-EE86DE5338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55679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Морфология, классификация и способы размножения дрожжей и плесеней. 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Приготовление бактериального препарата (мазка)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653136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http://meduniver.com/Medical/Microbiology/Img/2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797152"/>
            <a:ext cx="6910830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://animalialib.ru/books/item/f00/s00/z0000035/pic/0000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264964" cy="5805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://mvl-saratov.ru/wp-content/uploads/2011/06/%D0%B0%D1%81%D0%BF%D0%B5%D1%80%D0%B3%D0%B8%D0%BB%D0%BB%D0%B5%D0%B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7740352" cy="5178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Пеницилловая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плесень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Penicillum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33800" name="Picture 8" descr="http://slovco.com/photos/biologicheskaya_entsiklopediya/rod_aspergill_Aspergillus1.jpg"/>
          <p:cNvPicPr>
            <a:picLocks noChangeAspect="1" noChangeArrowheads="1"/>
          </p:cNvPicPr>
          <p:nvPr/>
        </p:nvPicPr>
        <p:blipFill>
          <a:blip r:embed="rId2" cstate="print"/>
          <a:srcRect t="52919" b="4745"/>
          <a:stretch>
            <a:fillRect/>
          </a:stretch>
        </p:blipFill>
        <p:spPr bwMode="auto">
          <a:xfrm>
            <a:off x="251520" y="1700808"/>
            <a:ext cx="4476750" cy="4032448"/>
          </a:xfrm>
          <a:prstGeom prst="rect">
            <a:avLst/>
          </a:prstGeom>
          <a:noFill/>
        </p:spPr>
      </p:pic>
      <p:pic>
        <p:nvPicPr>
          <p:cNvPr id="10" name="Picture 6" descr="http://biofile.ru/pic/rrolpenicil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6888" y="1844824"/>
            <a:ext cx="4437112" cy="4437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biofile.ru/pic/rrolpenicil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4819464" cy="3212976"/>
          </a:xfrm>
          <a:prstGeom prst="rect">
            <a:avLst/>
          </a:prstGeom>
          <a:noFill/>
        </p:spPr>
      </p:pic>
      <p:pic>
        <p:nvPicPr>
          <p:cNvPr id="31746" name="Picture 2" descr="http://ayverso.at.ua/_nw/99/544667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50" y="0"/>
            <a:ext cx="5076850" cy="3361129"/>
          </a:xfrm>
          <a:prstGeom prst="rect">
            <a:avLst/>
          </a:prstGeom>
          <a:noFill/>
        </p:spPr>
      </p:pic>
      <p:pic>
        <p:nvPicPr>
          <p:cNvPr id="31748" name="Picture 4" descr="http://www.fitness-bodybuilding.ru/images/stories/FIB/Pitanie/Prodykti/stilton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789040"/>
            <a:ext cx="3260896" cy="2778285"/>
          </a:xfrm>
          <a:prstGeom prst="rect">
            <a:avLst/>
          </a:prstGeom>
          <a:noFill/>
        </p:spPr>
      </p:pic>
      <p:pic>
        <p:nvPicPr>
          <p:cNvPr id="31750" name="Picture 6" descr="http://www.zdorovieinfo.ru/upload/images/mold-zaho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591050" cy="3356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http://microbak.ru/wp-content/uploads/2014/12/%D0%A0%D0%B8%D1%81%D1%83%D0%BD%D0%BE%D0%BA-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8748464" cy="65613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Способы размножения: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Вегетативное 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Споровое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Половое</a:t>
            </a:r>
          </a:p>
          <a:p>
            <a:pPr>
              <a:buNone/>
            </a:pP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Значение плесеней: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Положительное: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Производство щавелевой и лимонной кислот;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Производство ферментов;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Производство антибиотиков;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Производство сыров.</a:t>
            </a:r>
          </a:p>
          <a:p>
            <a:pPr>
              <a:buNone/>
            </a:pPr>
            <a:endParaRPr lang="ru-RU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Отрицательное: 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- Микозы и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микотоксикозы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>
              <a:buNone/>
            </a:pP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4818" name="Picture 2" descr="http://dez-express.ru/news/54326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645024"/>
            <a:ext cx="3886125" cy="29176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Для приготовления мазка необходимо иметь: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•     Чистое обезжиренное предметное стекло.</a:t>
            </a:r>
            <a:br>
              <a:rPr lang="ru-RU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•     Бактериологическую петлю</a:t>
            </a:r>
            <a:br>
              <a:rPr lang="ru-RU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•     Культуру, выращенную на плотной питательной среде —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агаре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, или жидкой среде — бульоне.</a:t>
            </a:r>
            <a:br>
              <a:rPr lang="ru-RU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•     Спиртовку.</a:t>
            </a:r>
            <a:br>
              <a:rPr lang="ru-RU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•     Набор красок.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Генцианвиолет</a:t>
            </a:r>
            <a:r>
              <a:rPr lang="ru-RU" dirty="0" smtClean="0"/>
              <a:t> – 2-3 мин – фиолетовый цвет;</a:t>
            </a:r>
          </a:p>
          <a:p>
            <a:r>
              <a:rPr lang="ru-RU" dirty="0" smtClean="0"/>
              <a:t>Метиленовая синь – 6-7 мин. – синий цвет;</a:t>
            </a:r>
          </a:p>
          <a:p>
            <a:r>
              <a:rPr lang="ru-RU" dirty="0" smtClean="0"/>
              <a:t>Фуксин </a:t>
            </a:r>
            <a:r>
              <a:rPr lang="ru-RU" dirty="0" err="1" smtClean="0"/>
              <a:t>Пфейффера</a:t>
            </a:r>
            <a:r>
              <a:rPr lang="ru-RU" dirty="0" smtClean="0"/>
              <a:t> – 2-3- мин – красный цвет.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33751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Приготовление раствора красителей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Фуксин </a:t>
            </a:r>
            <a:r>
              <a:rPr lang="ru-RU" dirty="0" err="1" smtClean="0"/>
              <a:t>Пфейффера</a:t>
            </a:r>
            <a:r>
              <a:rPr lang="ru-RU" dirty="0" smtClean="0"/>
              <a:t> – это фуксин </a:t>
            </a:r>
            <a:r>
              <a:rPr lang="ru-RU" dirty="0" err="1" smtClean="0"/>
              <a:t>Циля</a:t>
            </a:r>
            <a:r>
              <a:rPr lang="ru-RU" dirty="0" smtClean="0"/>
              <a:t>, разбавленный  водой 1:10;</a:t>
            </a:r>
          </a:p>
          <a:p>
            <a:r>
              <a:rPr lang="ru-RU" dirty="0" smtClean="0"/>
              <a:t>Фуксин </a:t>
            </a:r>
            <a:r>
              <a:rPr lang="ru-RU" dirty="0" err="1" smtClean="0"/>
              <a:t>Циля</a:t>
            </a:r>
            <a:r>
              <a:rPr lang="ru-RU" dirty="0" smtClean="0"/>
              <a:t> – основной фуксин – 0,3 г, 96% этанол 10 мл; и фенол – 5 г. Вода  дистиллированная 95 мл. Смешивают растворы и выдерживают в термостате 37 С в течение 30 </a:t>
            </a:r>
            <a:r>
              <a:rPr lang="ru-RU" dirty="0" err="1" smtClean="0"/>
              <a:t>сут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0771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chemeClr val="tx2">
                    <a:lumMod val="50000"/>
                  </a:schemeClr>
                </a:solidFill>
              </a:rPr>
              <a:t>Морфология, классификация и способы размножения дрожжей и плесеней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Дро́жжи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—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одноклеточные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грибы, утративших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мицелиальное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 строение в связи с переходом к обитанию в жидких и полужидких, богатых органическими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веществами субстратах.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Объединяет около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1500 видов,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относящихся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к аскомицетам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и базидиомицетам.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Генцианвиолет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Кристаллический </a:t>
            </a:r>
            <a:r>
              <a:rPr lang="ru-RU" dirty="0" err="1" smtClean="0"/>
              <a:t>генцианвиолет</a:t>
            </a:r>
            <a:r>
              <a:rPr lang="ru-RU" dirty="0" smtClean="0"/>
              <a:t> – 0,4 г., 96% этиловый спирт – 10 гр.</a:t>
            </a:r>
          </a:p>
          <a:p>
            <a:r>
              <a:rPr lang="ru-RU" dirty="0" smtClean="0"/>
              <a:t>Фенол – 1 г, 0, 01 %-</a:t>
            </a:r>
            <a:r>
              <a:rPr lang="ru-RU" dirty="0" err="1" smtClean="0"/>
              <a:t>ный</a:t>
            </a:r>
            <a:r>
              <a:rPr lang="ru-RU" dirty="0" smtClean="0"/>
              <a:t> раствор – гидроксида калия – 100 мл. </a:t>
            </a:r>
          </a:p>
          <a:p>
            <a:r>
              <a:rPr lang="ru-RU" dirty="0" smtClean="0"/>
              <a:t>Смешивают эти растворы и выдерживают в термостате при температуре 37 С 30 </a:t>
            </a:r>
            <a:r>
              <a:rPr lang="ru-RU" dirty="0" err="1" smtClean="0"/>
              <a:t>сут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9900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Метиленовая синь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 smtClean="0"/>
              <a:t>Метеленовый</a:t>
            </a:r>
            <a:r>
              <a:rPr lang="ru-RU" dirty="0" smtClean="0"/>
              <a:t> синий – 0,3 г., 96%раствор этанол;</a:t>
            </a:r>
          </a:p>
          <a:p>
            <a:r>
              <a:rPr lang="ru-RU" dirty="0" smtClean="0"/>
              <a:t>0,01%раствора гидроксида калия- 100 мл. </a:t>
            </a:r>
          </a:p>
          <a:p>
            <a:endParaRPr lang="ru-RU" dirty="0"/>
          </a:p>
          <a:p>
            <a:r>
              <a:rPr lang="ru-RU" dirty="0" smtClean="0"/>
              <a:t>Раствор </a:t>
            </a:r>
            <a:r>
              <a:rPr lang="ru-RU" dirty="0" err="1" smtClean="0"/>
              <a:t>Люголя</a:t>
            </a:r>
            <a:endParaRPr lang="ru-RU" dirty="0" smtClean="0"/>
          </a:p>
          <a:p>
            <a:r>
              <a:rPr lang="ru-RU" dirty="0" smtClean="0"/>
              <a:t>Йод кристаллический – 1 гр., йодид калия – 2 г., вода дистиллированная – 10мл. </a:t>
            </a:r>
            <a:r>
              <a:rPr lang="ru-RU" smtClean="0"/>
              <a:t>Смешивают все </a:t>
            </a:r>
            <a:r>
              <a:rPr lang="ru-RU" dirty="0" smtClean="0"/>
              <a:t>и выдерживают 24 часа пи 37 С, разбавляют дистиллированной водой </a:t>
            </a:r>
            <a:r>
              <a:rPr lang="ru-RU" smtClean="0"/>
              <a:t>в объеме 300 мл.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5978436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7666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/>
              <a:t>1.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Обезжиренное предметное стекло и бактериологическую петлю прожигают в пламени горелки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Если мазок готовится с жидкой питательной среды, то каплю культуры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наносят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петлей на предметное стекло.</a:t>
            </a:r>
          </a:p>
          <a:p>
            <a:pPr marL="0" indent="0" algn="just">
              <a:buNone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Если мазок делают из культуры с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агара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, то петлю с культурой вносят на предметное стекло и добавляют каплю физиологического раствора, в котором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суспендируют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внесенный материал.</a:t>
            </a:r>
          </a:p>
          <a:p>
            <a:pPr marL="0" indent="0" algn="just">
              <a:buNone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Петлю обжигают в пламени горелки. Мазок должен быть тонким,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равномерно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растертым, округлой формы, размером 1,5-2 см.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2. Высушивание мазка производится при комнатной температуре.</a:t>
            </a:r>
          </a:p>
          <a:p>
            <a:pPr>
              <a:buNone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3.  Фиксация мазка производится с целью: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   •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Убить микробные клетки.</a:t>
            </a:r>
            <a:br>
              <a:rPr lang="ru-RU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• Обеспечить лучшее прилипание микробов к предметному стеклу.</a:t>
            </a:r>
            <a:br>
              <a:rPr lang="ru-RU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• Облегчить дальнейшее окрашивание.</a:t>
            </a:r>
          </a:p>
          <a:p>
            <a:pPr marL="0" indent="539750">
              <a:buNone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Фиксация мазка в пламени горелки производится 3-кратно, действие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пламени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должно длиться 2 секунды.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Для более нежной фиксации мазков крови, спирохет и простейших использующих химические фиксаторы: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   •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     Метиловый спирт в течении 5-и минут.</a:t>
            </a:r>
            <a:br>
              <a:rPr lang="ru-RU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•     Этиловый спирт (96°) в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течение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10-и минут.</a:t>
            </a:r>
            <a:br>
              <a:rPr lang="ru-RU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•     Смесь Никифорова — в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течение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10-15 минут.</a:t>
            </a:r>
            <a:br>
              <a:rPr lang="ru-RU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•     Ацетон — в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течение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5-и минут.</a:t>
            </a:r>
            <a:br>
              <a:rPr lang="ru-RU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•   Пары формалина — в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течение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нескольких секунд.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4. Окраска препаратов проводится:</a:t>
            </a:r>
          </a:p>
          <a:p>
            <a:pPr>
              <a:buNone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•     Простыми методами (водным фуксином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Пфейффера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, метиленовой синькой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Леффлера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), когда окрашивается вся клетка и используется только один краситель;</a:t>
            </a:r>
            <a:br>
              <a:rPr lang="ru-RU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•    Сложными методам, когда определяются клеточные структуры,</a:t>
            </a:r>
          </a:p>
          <a:p>
            <a:pPr marL="0" indent="360363">
              <a:buNone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После экспозиции мазок промывают водой, высушивают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фильтровальной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бумагой и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микроскопируют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под иммерсией.</a:t>
            </a:r>
          </a:p>
          <a:p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www.vestnik.nauka.kz/wp-content/uploads/2013/08/7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4455" y="548680"/>
            <a:ext cx="7403164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://medinote.ru/content/uploads/2013/01/Kokkovaya-flora-v-mazke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1591" y="332656"/>
            <a:ext cx="7470829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597352"/>
          </a:xfrm>
        </p:spPr>
        <p:txBody>
          <a:bodyPr>
            <a:normAutofit/>
          </a:bodyPr>
          <a:lstStyle/>
          <a:p>
            <a:pPr marL="0" indent="449263" algn="just"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Грибы (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Fungi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) –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бесхлорофильные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эукариоты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, низшие растения,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связи с чем они не синтезируют органические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соединения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углерода, то есть это гетеротрофы, имеют дифференцированное ядро, покрыты оболочкой, содержащей хитин. В отличие от бактерий, грибы не имеют в составе оболочки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пептидогликана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, поэтому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нечувствительны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к пенициллинам. Для цитоплазмы грибов характерно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присутствие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большого количества разнообразных включений и вакуолей.</a:t>
            </a:r>
          </a:p>
          <a:p>
            <a:pPr marL="0" indent="449263" algn="just">
              <a:buNone/>
            </a:pP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449263" algn="just">
              <a:buNone/>
            </a:pP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Дрожжи крупные, размером от 3 до 7 мкм (30 мкм) различных форм (палочковидные, шаровидные, эллипсовидные).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Дрожжи относятся к классу Аскомицеты, семейству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Sacharomycetes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и</a:t>
            </a:r>
            <a:endParaRPr lang="en-US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Nonsacharomycetes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Методы размножения дрожжей: 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Простое деление, половое деление, почкование,  спорообразование.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icdn.lenta.ru/images/0000/0298/000002984808/pic_1362394790.jpg"/>
          <p:cNvPicPr>
            <a:picLocks noChangeAspect="1" noChangeArrowheads="1"/>
          </p:cNvPicPr>
          <p:nvPr/>
        </p:nvPicPr>
        <p:blipFill>
          <a:blip r:embed="rId2" cstate="print"/>
          <a:srcRect t="5400" r="64001" b="48701"/>
          <a:stretch>
            <a:fillRect/>
          </a:stretch>
        </p:blipFill>
        <p:spPr bwMode="auto">
          <a:xfrm>
            <a:off x="251520" y="260648"/>
            <a:ext cx="2880320" cy="24482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9552" y="2924944"/>
            <a:ext cx="1905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Простое деление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1508" name="Picture 4" descr="http://rudocs.exdat.com/data/411/410879/410879_html_5228be11.jpg"/>
          <p:cNvPicPr>
            <a:picLocks noChangeAspect="1" noChangeArrowheads="1"/>
          </p:cNvPicPr>
          <p:nvPr/>
        </p:nvPicPr>
        <p:blipFill>
          <a:blip r:embed="rId3" cstate="print"/>
          <a:srcRect r="53523"/>
          <a:stretch>
            <a:fillRect/>
          </a:stretch>
        </p:blipFill>
        <p:spPr bwMode="auto">
          <a:xfrm>
            <a:off x="4350833" y="260648"/>
            <a:ext cx="4109599" cy="2448272"/>
          </a:xfrm>
          <a:prstGeom prst="rect">
            <a:avLst/>
          </a:prstGeom>
          <a:noFill/>
        </p:spPr>
      </p:pic>
      <p:pic>
        <p:nvPicPr>
          <p:cNvPr id="21510" name="Picture 6" descr="http://rudocs.exdat.com/data/411/410879/410879_html_5228be11.jpg"/>
          <p:cNvPicPr>
            <a:picLocks noChangeAspect="1" noChangeArrowheads="1"/>
          </p:cNvPicPr>
          <p:nvPr/>
        </p:nvPicPr>
        <p:blipFill>
          <a:blip r:embed="rId3" cstate="print"/>
          <a:srcRect l="50462" r="5618"/>
          <a:stretch>
            <a:fillRect/>
          </a:stretch>
        </p:blipFill>
        <p:spPr bwMode="auto">
          <a:xfrm>
            <a:off x="395536" y="3596502"/>
            <a:ext cx="4032448" cy="2542162"/>
          </a:xfrm>
          <a:prstGeom prst="rect">
            <a:avLst/>
          </a:prstGeom>
          <a:noFill/>
        </p:spPr>
      </p:pic>
      <p:pic>
        <p:nvPicPr>
          <p:cNvPr id="21512" name="Picture 8" descr="http://schoolbio.my1.ru/_pu/33/055839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3068960"/>
            <a:ext cx="4234070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Значение дрожжей: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Положительное:</a:t>
            </a:r>
          </a:p>
          <a:p>
            <a:pPr algn="just">
              <a:buNone/>
            </a:pP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Хдебопечение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, виноделие,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квасоварение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, дрожжевание кормов.</a:t>
            </a:r>
          </a:p>
          <a:p>
            <a:pPr algn="just">
              <a:buNone/>
            </a:pP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Отрицательное: 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род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Candida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вызывает 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кандидоз или кандидамикозы.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5602" name="Picture 2" descr="http://mirbodrosti.com/wp-content/uploads/2011/10/Kandid-300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4000500"/>
            <a:ext cx="2857500" cy="2857500"/>
          </a:xfrm>
          <a:prstGeom prst="rect">
            <a:avLst/>
          </a:prstGeom>
          <a:noFill/>
        </p:spPr>
      </p:pic>
      <p:pic>
        <p:nvPicPr>
          <p:cNvPr id="25604" name="Picture 4" descr="http://slavtest.ru/wp-content/uploads/Drozhzhi-dlya-udobreni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99792" cy="1799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smtClean="0">
                <a:solidFill>
                  <a:schemeClr val="tx2">
                    <a:lumMod val="50000"/>
                  </a:schemeClr>
                </a:solidFill>
              </a:rPr>
              <a:t>Плесень-это </a:t>
            </a:r>
            <a:r>
              <a:rPr lang="ru-RU" sz="2800" b="1" smtClean="0">
                <a:solidFill>
                  <a:schemeClr val="tx2">
                    <a:lumMod val="50000"/>
                  </a:schemeClr>
                </a:solidFill>
              </a:rPr>
              <a:t>одноклеточные и многоклеточные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</a:rPr>
              <a:t>древовидноветвящиеся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</a:rPr>
              <a:t>мицелиальные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 грибы, типа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Fungi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Мукор</a:t>
            </a:r>
            <a:endParaRPr lang="ru-RU" dirty="0"/>
          </a:p>
        </p:txBody>
      </p:sp>
      <p:pic>
        <p:nvPicPr>
          <p:cNvPr id="26625" name="Picture 1" descr="muc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2339752" cy="3701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187624" y="5445224"/>
            <a:ext cx="9289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Мукор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3768" y="5013176"/>
            <a:ext cx="22307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Вегетативная нить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83768" y="3356992"/>
            <a:ext cx="24327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Плодоносящая нить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ru-RU" sz="2000" b="1" dirty="0" err="1" smtClean="0">
                <a:solidFill>
                  <a:schemeClr val="tx2">
                    <a:lumMod val="50000"/>
                  </a:schemeClr>
                </a:solidFill>
              </a:rPr>
              <a:t>спорангиеносец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43808" y="2060848"/>
            <a:ext cx="1414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Спорангия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11560" y="1628800"/>
            <a:ext cx="8867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споры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1475656" y="1988840"/>
            <a:ext cx="720080" cy="144016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 flipV="1">
            <a:off x="2411760" y="1988840"/>
            <a:ext cx="864096" cy="216024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 flipV="1">
            <a:off x="1907704" y="3356992"/>
            <a:ext cx="648072" cy="144016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1475656" y="3501008"/>
            <a:ext cx="1008112" cy="0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6" idx="1"/>
          </p:cNvCxnSpPr>
          <p:nvPr/>
        </p:nvCxnSpPr>
        <p:spPr>
          <a:xfrm flipH="1" flipV="1">
            <a:off x="1907704" y="4869160"/>
            <a:ext cx="576064" cy="344071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724128" y="4005064"/>
            <a:ext cx="25025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Пигмент белый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Называют головчатой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плесенью.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rpp.nashaucheba.ru/pars_docs/refs/50/49742/img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://biofile.ru/pic/rrolpenicil0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08026"/>
            <a:ext cx="4968552" cy="6173302"/>
          </a:xfrm>
          <a:prstGeom prst="rect">
            <a:avLst/>
          </a:prstGeom>
          <a:noFill/>
        </p:spPr>
      </p:pic>
      <p:sp useBgFill="1">
        <p:nvSpPr>
          <p:cNvPr id="5" name="TextBox 4"/>
          <p:cNvSpPr txBox="1"/>
          <p:nvPr/>
        </p:nvSpPr>
        <p:spPr>
          <a:xfrm>
            <a:off x="1835696" y="5013176"/>
            <a:ext cx="2230739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Вегетативная нить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2852936"/>
            <a:ext cx="1512168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508104" y="692696"/>
            <a:ext cx="297927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chemeClr val="tx2">
                    <a:lumMod val="50000"/>
                  </a:schemeClr>
                </a:solidFill>
              </a:rPr>
              <a:t>Аспергилловая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Плесень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Aspergillus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sz="2000" b="1" dirty="0" err="1" smtClean="0">
                <a:solidFill>
                  <a:schemeClr val="tx2">
                    <a:lumMod val="50000"/>
                  </a:schemeClr>
                </a:solidFill>
              </a:rPr>
              <a:t>Кистевик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»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8676" name="Picture 4" descr="http://rpp.nashaucheba.ru/pars_docs/refs/87/86086/img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6043" y="3717032"/>
            <a:ext cx="4187957" cy="3140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396</Words>
  <Application>Microsoft Office PowerPoint</Application>
  <PresentationFormat>Экран (4:3)</PresentationFormat>
  <Paragraphs>80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Морфология, классификация и способы размножения дрожжей и плесеней.   Приготовление бактериального препарата (мазка)</vt:lpstr>
      <vt:lpstr>Морфология, классификация и способы размножения дрожжей и плесеней</vt:lpstr>
      <vt:lpstr>Презентация PowerPoint</vt:lpstr>
      <vt:lpstr>Презентация PowerPoint</vt:lpstr>
      <vt:lpstr>Презентация PowerPoint</vt:lpstr>
      <vt:lpstr>Значение дрожжей:</vt:lpstr>
      <vt:lpstr>Плесень-это одноклеточные и многоклеточные, древовидноветвящиеся, мицелиальные грибы, типа Fungi</vt:lpstr>
      <vt:lpstr>Презентация PowerPoint</vt:lpstr>
      <vt:lpstr>Презентация PowerPoint</vt:lpstr>
      <vt:lpstr>Презентация PowerPoint</vt:lpstr>
      <vt:lpstr>Презентация PowerPoint</vt:lpstr>
      <vt:lpstr>Пеницилловая плесень Penicillum</vt:lpstr>
      <vt:lpstr>Презентация PowerPoint</vt:lpstr>
      <vt:lpstr>Презентация PowerPoint</vt:lpstr>
      <vt:lpstr>Способы размножения:</vt:lpstr>
      <vt:lpstr>Значение плесеней:</vt:lpstr>
      <vt:lpstr>Презентация PowerPoint</vt:lpstr>
      <vt:lpstr>Презентация PowerPoint</vt:lpstr>
      <vt:lpstr>Приготовление раствора красителей </vt:lpstr>
      <vt:lpstr>Генцианвиолет</vt:lpstr>
      <vt:lpstr>Метиленовая синь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Приготовление бактериального препарата (мазка)</dc:title>
  <dc:creator>ЕЛЕНА-СВЕТЛАКОВА</dc:creator>
  <cp:lastModifiedBy>Эпизоотология_5</cp:lastModifiedBy>
  <cp:revision>17</cp:revision>
  <dcterms:created xsi:type="dcterms:W3CDTF">2015-09-08T17:14:37Z</dcterms:created>
  <dcterms:modified xsi:type="dcterms:W3CDTF">2021-09-14T08:08:04Z</dcterms:modified>
</cp:coreProperties>
</file>